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PT Serif" panose="020F050202020403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46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890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Infrastructure &amp; Transaction Advisory Framework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47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comprehensive framework to assess, structure, and operationalize infrastructure and PPP projects across transport, energy, urban development, and water sectors.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91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Prepared By: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Zion Advisor | 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Version: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v1.0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470"/>
            <a:ext cx="89630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Stakeholder Engagement Strategy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0358"/>
            <a:ext cx="3048000" cy="304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85172"/>
            <a:ext cx="304800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Government Authorities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065401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Grantors ensuring policy compliance through periodic reviews and regulatory oversight.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1910358"/>
            <a:ext cx="3048119" cy="30481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51852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Investors &amp; Lenders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25278" y="569345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Funding partners focused on financial performance and returns via reports and meetings.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1910358"/>
            <a:ext cx="3048119" cy="30481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51852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Contractors &amp; O&amp;M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56884" y="569345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Delivery partners managing performance through KPIs, timely payments, and site visits.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1910358"/>
            <a:ext cx="3048119" cy="30481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51852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End Users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788491" y="569345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Beneficiaries concerned with service delivery, tariffs, and reliability through feedback surveys.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0675"/>
            <a:ext cx="5795843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Overview &amp; Classification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793790" y="1345525"/>
            <a:ext cx="7556421" cy="1450300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41189" y="149292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52" y="1589603"/>
            <a:ext cx="198953" cy="2487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1189" y="208252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Identity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941189" y="241268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project name, sector classification, location, and sponsor details for clear identification.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793790" y="2943225"/>
            <a:ext cx="7556421" cy="1450300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941189" y="3090624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752" y="3187303"/>
            <a:ext cx="198953" cy="2487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41189" y="368022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Transaction Objective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941189" y="4010382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goals: feasibility study, divestment, concession, joint venture, or financing arrangement.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793790" y="4540925"/>
            <a:ext cx="7556421" cy="1450300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941189" y="4688324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752" y="4785003"/>
            <a:ext cx="198953" cy="24872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41189" y="527792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Development Stage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941189" y="5608082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project maturity from concept through DPR, construction, to operational status.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793790" y="6138624"/>
            <a:ext cx="7556421" cy="1450300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941189" y="6286024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752" y="6382702"/>
            <a:ext cx="198953" cy="24872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941189" y="6875621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Financial Scope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941189" y="7205782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 total project cost and implementation timeline for resource planning.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096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Feasibility Assessment Framework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086457"/>
            <a:ext cx="35015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Technical &amp; Demand Analysis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405741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demand assessment and market analysis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2541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Technical design specifications and engineering standards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3934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Regulatory approvals status tracking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086457"/>
            <a:ext cx="35015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Financial &amp; Environmental Review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42721" y="40574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Financial feasibility and viability metrics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8625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Economic Rate of Return calculation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6676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Environmental and social clearances verification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3697"/>
            <a:ext cx="84516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Commercial Model Architecture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491746"/>
            <a:ext cx="4196358" cy="2784038"/>
          </a:xfrm>
          <a:prstGeom prst="roundRect">
            <a:avLst>
              <a:gd name="adj" fmla="val 52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346126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51688" y="31515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55761" y="332172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0587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Revenue Framework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51084" y="4566880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revenue streams, tariff structures, and pricing mechanisms to ensure sustainable income generation.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91746"/>
            <a:ext cx="4196358" cy="2784038"/>
          </a:xfrm>
          <a:prstGeom prst="roundRect">
            <a:avLst>
              <a:gd name="adj" fmla="val 52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16962" y="346126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74860" y="31515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78933" y="332172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0587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Concession Terms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5474256" y="4566880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concession period duration and operational responsibilities for maintenance and management.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491746"/>
            <a:ext cx="4196358" cy="2784038"/>
          </a:xfrm>
          <a:prstGeom prst="roundRect">
            <a:avLst>
              <a:gd name="adj" fmla="val 525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40133" y="346126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398032" y="31515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02105" y="332172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0587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Payment Security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9897427" y="456688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payment guarantees and security mechanisms to protect stakeholder interests.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5825"/>
            <a:ext cx="80658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Financial Performance Metrics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4706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15%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29270" y="41788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IRR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68701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Internal rate of return for overall project viability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14706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60758" y="41788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Equity IRR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4125278" y="468701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 on equity investment for sponsors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14706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1.3x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92365" y="41788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DSCR Average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56884" y="4687014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Debt service coverage ratio ensuring loan repayment capacity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14706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70:30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23972" y="41788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Debt-Equity Ratio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788491" y="468701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Optimal capital structure balancing risk and returns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30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metrics include ±10% sensitivity analysis to assess project resilience under varying conditions and market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325"/>
            <a:ext cx="7556421" cy="1339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Transaction Structure &amp; Valuation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341126"/>
            <a:ext cx="1020723" cy="15187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4986" y="254519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Structure Design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04986" y="3002399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SPV, Concession, BOT, HAM, or Annuity models tailored to project needs.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59887"/>
            <a:ext cx="1020723" cy="12247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4986" y="4063960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Investor Profile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04986" y="4521160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DFIs, strategic investors, PE funds, or infrastructure funds.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084683"/>
            <a:ext cx="1020723" cy="12247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4986" y="528875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Financing Mix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04986" y="5745956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Debt, equity, blended finance, grants, or viability gap funding.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309479"/>
            <a:ext cx="1020723" cy="12247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4986" y="651355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Exit Strategy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504986" y="6970752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Refinancing, secondary sale, or InvIT listing options.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7152"/>
            <a:ext cx="71133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PPP Readiness Assessment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30906" y="3252907"/>
            <a:ext cx="31456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Legal &amp; Land Clearance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530906" y="376106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Verify land availability, title clearance, and statutory approvals are secured.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194000" y="3252907"/>
            <a:ext cx="341518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Technical Documentation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8194000" y="376106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DPR and feasibility reports are completed and validated.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404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530906" y="50183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Financial Validation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530906" y="5526524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Confirm financial model is linked to CAPEX schedule and lender appetite.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49404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194000" y="5018365"/>
            <a:ext cx="31101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Contractual Framework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8194000" y="552652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Finalize risk allocation matrix and concession agreement drafts.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4534"/>
            <a:ext cx="663833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Risk Management Matrix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345769"/>
            <a:ext cx="212276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Construction Risks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316724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Likelihood: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83700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50675"/>
            <a:ext cx="212276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Delays, cost overruns, quality issues requiring contractor guarantees and performance bonds.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77578" y="2345769"/>
            <a:ext cx="212276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Demand &amp; Revenue Risks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3477578" y="3316724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Likelihood: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Medium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477578" y="3883700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477578" y="4450675"/>
            <a:ext cx="212276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Traffic/usage variations affecting revenue streams, mitigated through guarantees.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61365" y="2345769"/>
            <a:ext cx="22038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Regulatory &amp; Force Majeure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6161365" y="3316724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Likelihood: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Low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161365" y="3883700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Medium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61365" y="4450675"/>
            <a:ext cx="22038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Policy changes and unforeseen events requiring clear allocation frameworks.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278"/>
            <a:ext cx="538281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Milestone Timeline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792605"/>
            <a:ext cx="22860" cy="5079206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36425" y="1972508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23867" y="1792605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81255" y="1816477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231838" y="1851065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Land Acquisition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2232065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land clearance and title verification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83673" y="2993112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23867" y="2813209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81255" y="2837081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165783" y="287166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DPR Approval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65783" y="3252668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 detailed project report validation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636425" y="3872865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23867" y="3692962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81255" y="3716834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231838" y="375142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Financial Closure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4132421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 funding commitments and agreements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83673" y="4752618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123867" y="4572714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81255" y="4596586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165783" y="463117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Construction Start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65783" y="5012174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Commence on-ground implementation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636425" y="5632371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123867" y="5452467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81255" y="5476339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4231838" y="551092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COD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5891927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Reach commercial operation date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793790" y="706314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milestone includes designated owners, target dates, dependencies, and status tracking to ensure timely project delivery and stakeholder accountability.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Microsoft Office PowerPoint</Application>
  <PresentationFormat>Custom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PT Serif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Abhishek Bhandari</cp:lastModifiedBy>
  <cp:revision>2</cp:revision>
  <dcterms:created xsi:type="dcterms:W3CDTF">2025-10-07T11:13:29Z</dcterms:created>
  <dcterms:modified xsi:type="dcterms:W3CDTF">2025-10-07T11:16:07Z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2025-10-07T11:16:03Z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8c039f47-43ee-4cc8-9055-15205d4638c9</vt:lpwstr>
  </property>
  <property fmtid="{D5CDD505-2E9C-101B-9397-08002B2CF9AE}" pid="7" name="MSIP_Label_defa4170-0d19-0005-0004-bc88714345d2_ActionId">
    <vt:lpwstr>7a43b316-1fc5-4f4f-8a22-8221bdb6705d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